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7562088" cy="10689336"/>
  <p:notesSz cx="10689336" cy="756208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6739128" cy="1024128"/>
          </a:xfrm>
          <a:prstGeom prst="roundRect">
            <a:avLst>
              <a:gd name="adj" fmla="val 5357"/>
            </a:avLst>
          </a:prstGeom>
          <a:solidFill>
            <a:srgbClr val="E7F2EB"/>
          </a:solidFill>
          <a:ln w="12700">
            <a:solidFill>
              <a:srgbClr val="2778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12648" y="502920"/>
            <a:ext cx="868680" cy="237744"/>
          </a:xfrm>
          <a:prstGeom prst="roundRect">
            <a:avLst>
              <a:gd name="adj" fmla="val 50000"/>
            </a:avLst>
          </a:prstGeom>
          <a:solidFill>
            <a:srgbClr val="27784A"/>
          </a:solidFill>
          <a:ln/>
        </p:spPr>
      </p:sp>
      <p:sp>
        <p:nvSpPr>
          <p:cNvPr id="4" name="Text 2"/>
          <p:cNvSpPr/>
          <p:nvPr/>
        </p:nvSpPr>
        <p:spPr>
          <a:xfrm>
            <a:off x="612648" y="502920"/>
            <a:ext cx="868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化学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1581912" y="502920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自由研究ポスター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6236208" y="502920"/>
            <a:ext cx="7132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No.22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12648" y="786384"/>
            <a:ext cx="633679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炭酸飲料の泡立ちと温度の関係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11480" y="1522476"/>
            <a:ext cx="274320" cy="274320"/>
          </a:xfrm>
          <a:prstGeom prst="ellipse">
            <a:avLst/>
          </a:prstGeom>
          <a:solidFill>
            <a:srgbClr val="27784A"/>
          </a:solidFill>
          <a:ln/>
        </p:spPr>
      </p:sp>
      <p:sp>
        <p:nvSpPr>
          <p:cNvPr id="9" name="Text 7"/>
          <p:cNvSpPr/>
          <p:nvPr/>
        </p:nvSpPr>
        <p:spPr>
          <a:xfrm>
            <a:off x="411480" y="152247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77240" y="1517904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研究の目的・調べること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411480" y="1847088"/>
            <a:ext cx="6739128" cy="566928"/>
          </a:xfrm>
          <a:prstGeom prst="roundRect">
            <a:avLst>
              <a:gd name="adj" fmla="val 8065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39496" y="1847088"/>
            <a:ext cx="648309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温度による二酸化炭素の放出量の違いを調べる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11480" y="2564892"/>
            <a:ext cx="274320" cy="274320"/>
          </a:xfrm>
          <a:prstGeom prst="ellipse">
            <a:avLst/>
          </a:prstGeom>
          <a:solidFill>
            <a:srgbClr val="27784A"/>
          </a:solidFill>
          <a:ln/>
        </p:spPr>
      </p:sp>
      <p:sp>
        <p:nvSpPr>
          <p:cNvPr id="14" name="Text 12"/>
          <p:cNvSpPr/>
          <p:nvPr/>
        </p:nvSpPr>
        <p:spPr>
          <a:xfrm>
            <a:off x="411480" y="256489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77240" y="256032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準備するもの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5367528" y="2583180"/>
            <a:ext cx="1783080" cy="246888"/>
          </a:xfrm>
          <a:prstGeom prst="roundRect">
            <a:avLst>
              <a:gd name="adj" fmla="val 44444"/>
            </a:avLst>
          </a:prstGeom>
          <a:solidFill>
            <a:srgbClr val="E7F2EB"/>
          </a:solidFill>
          <a:ln w="9525">
            <a:solidFill>
              <a:srgbClr val="27784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67528" y="2583180"/>
            <a:ext cx="17830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費用の目安：300円程度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11480" y="2889504"/>
            <a:ext cx="6739128" cy="969264"/>
          </a:xfrm>
          <a:prstGeom prst="roundRect">
            <a:avLst>
              <a:gd name="adj" fmla="val 4717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12648" y="2944368"/>
            <a:ext cx="6373368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同じ炭酸飲料 3本（未開封）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温度計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はかり、ストップウォッチ、洗面台やバケツ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411480" y="4027932"/>
            <a:ext cx="274320" cy="274320"/>
          </a:xfrm>
          <a:prstGeom prst="ellipse">
            <a:avLst/>
          </a:prstGeom>
          <a:solidFill>
            <a:srgbClr val="27784A"/>
          </a:solidFill>
          <a:ln/>
        </p:spPr>
      </p:sp>
      <p:sp>
        <p:nvSpPr>
          <p:cNvPr id="21" name="Text 19"/>
          <p:cNvSpPr/>
          <p:nvPr/>
        </p:nvSpPr>
        <p:spPr>
          <a:xfrm>
            <a:off x="411480" y="402793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77240" y="402336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実験・観察の手順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411480" y="4352544"/>
            <a:ext cx="6739128" cy="1755648"/>
          </a:xfrm>
          <a:prstGeom prst="roundRect">
            <a:avLst>
              <a:gd name="adj" fmla="val 2604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12648" y="4389120"/>
            <a:ext cx="6373368" cy="16824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1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同じ炭酸飲料を冷蔵・常温・ぬるま湯で3種類の温度にする。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2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それぞれの温度を温度計で測って記録する。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3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同じ回数・同じ強さで振り、フタを開けたときの泡を観察する。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4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開ける前後の重さを量ると、抜けた二酸化炭素の量がわかる。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5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温度と泡の量・重さの減り方をグラフにする。※屋外か流しで行う。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411480" y="6295644"/>
            <a:ext cx="274320" cy="274320"/>
          </a:xfrm>
          <a:prstGeom prst="ellipse">
            <a:avLst/>
          </a:prstGeom>
          <a:solidFill>
            <a:srgbClr val="27784A"/>
          </a:solidFill>
          <a:ln/>
        </p:spPr>
      </p:sp>
      <p:sp>
        <p:nvSpPr>
          <p:cNvPr id="26" name="Text 24"/>
          <p:cNvSpPr/>
          <p:nvPr/>
        </p:nvSpPr>
        <p:spPr>
          <a:xfrm>
            <a:off x="411480" y="629564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777240" y="6291072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【結果】 — 実験のあとに記入</a:t>
            </a:r>
            <a:endParaRPr lang="en-US" sz="1500" dirty="0"/>
          </a:p>
        </p:txBody>
      </p:sp>
      <p:sp>
        <p:nvSpPr>
          <p:cNvPr id="28" name="Shape 26"/>
          <p:cNvSpPr/>
          <p:nvPr/>
        </p:nvSpPr>
        <p:spPr>
          <a:xfrm>
            <a:off x="411480" y="6620256"/>
            <a:ext cx="6739128" cy="1993392"/>
          </a:xfrm>
          <a:prstGeom prst="roundRect">
            <a:avLst>
              <a:gd name="adj" fmla="val 2294"/>
            </a:avLst>
          </a:prstGeom>
          <a:solidFill>
            <a:srgbClr val="FFFFFF"/>
          </a:solidFill>
          <a:ln w="12700">
            <a:solidFill>
              <a:srgbClr val="27784A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475488" y="685800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0" name="Shape 28"/>
          <p:cNvSpPr/>
          <p:nvPr/>
        </p:nvSpPr>
        <p:spPr>
          <a:xfrm>
            <a:off x="475488" y="709574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1" name="Shape 29"/>
          <p:cNvSpPr/>
          <p:nvPr/>
        </p:nvSpPr>
        <p:spPr>
          <a:xfrm>
            <a:off x="475488" y="733348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2" name="Shape 30"/>
          <p:cNvSpPr/>
          <p:nvPr/>
        </p:nvSpPr>
        <p:spPr>
          <a:xfrm>
            <a:off x="475488" y="7571232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3" name="Shape 31"/>
          <p:cNvSpPr/>
          <p:nvPr/>
        </p:nvSpPr>
        <p:spPr>
          <a:xfrm>
            <a:off x="475488" y="7808976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4" name="Shape 32"/>
          <p:cNvSpPr/>
          <p:nvPr/>
        </p:nvSpPr>
        <p:spPr>
          <a:xfrm>
            <a:off x="475488" y="804672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5" name="Shape 33"/>
          <p:cNvSpPr/>
          <p:nvPr/>
        </p:nvSpPr>
        <p:spPr>
          <a:xfrm>
            <a:off x="475488" y="828446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6" name="Shape 34"/>
          <p:cNvSpPr/>
          <p:nvPr/>
        </p:nvSpPr>
        <p:spPr>
          <a:xfrm>
            <a:off x="475488" y="852220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7" name="Shape 35"/>
          <p:cNvSpPr/>
          <p:nvPr/>
        </p:nvSpPr>
        <p:spPr>
          <a:xfrm>
            <a:off x="6492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8" name="Shape 36"/>
          <p:cNvSpPr/>
          <p:nvPr/>
        </p:nvSpPr>
        <p:spPr>
          <a:xfrm>
            <a:off x="8869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9" name="Shape 37"/>
          <p:cNvSpPr/>
          <p:nvPr/>
        </p:nvSpPr>
        <p:spPr>
          <a:xfrm>
            <a:off x="11247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0" name="Shape 38"/>
          <p:cNvSpPr/>
          <p:nvPr/>
        </p:nvSpPr>
        <p:spPr>
          <a:xfrm>
            <a:off x="136245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1" name="Shape 39"/>
          <p:cNvSpPr/>
          <p:nvPr/>
        </p:nvSpPr>
        <p:spPr>
          <a:xfrm>
            <a:off x="160020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2" name="Shape 40"/>
          <p:cNvSpPr/>
          <p:nvPr/>
        </p:nvSpPr>
        <p:spPr>
          <a:xfrm>
            <a:off x="183794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3" name="Shape 41"/>
          <p:cNvSpPr/>
          <p:nvPr/>
        </p:nvSpPr>
        <p:spPr>
          <a:xfrm>
            <a:off x="207568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4" name="Shape 42"/>
          <p:cNvSpPr/>
          <p:nvPr/>
        </p:nvSpPr>
        <p:spPr>
          <a:xfrm>
            <a:off x="231343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5" name="Shape 43"/>
          <p:cNvSpPr/>
          <p:nvPr/>
        </p:nvSpPr>
        <p:spPr>
          <a:xfrm>
            <a:off x="255117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6" name="Shape 44"/>
          <p:cNvSpPr/>
          <p:nvPr/>
        </p:nvSpPr>
        <p:spPr>
          <a:xfrm>
            <a:off x="278892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7" name="Shape 45"/>
          <p:cNvSpPr/>
          <p:nvPr/>
        </p:nvSpPr>
        <p:spPr>
          <a:xfrm>
            <a:off x="302666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8" name="Shape 46"/>
          <p:cNvSpPr/>
          <p:nvPr/>
        </p:nvSpPr>
        <p:spPr>
          <a:xfrm>
            <a:off x="326440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9" name="Shape 47"/>
          <p:cNvSpPr/>
          <p:nvPr/>
        </p:nvSpPr>
        <p:spPr>
          <a:xfrm>
            <a:off x="350215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0" name="Shape 48"/>
          <p:cNvSpPr/>
          <p:nvPr/>
        </p:nvSpPr>
        <p:spPr>
          <a:xfrm>
            <a:off x="373989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1" name="Shape 49"/>
          <p:cNvSpPr/>
          <p:nvPr/>
        </p:nvSpPr>
        <p:spPr>
          <a:xfrm>
            <a:off x="397764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2" name="Shape 50"/>
          <p:cNvSpPr/>
          <p:nvPr/>
        </p:nvSpPr>
        <p:spPr>
          <a:xfrm>
            <a:off x="421538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3" name="Shape 51"/>
          <p:cNvSpPr/>
          <p:nvPr/>
        </p:nvSpPr>
        <p:spPr>
          <a:xfrm>
            <a:off x="445312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4" name="Shape 52"/>
          <p:cNvSpPr/>
          <p:nvPr/>
        </p:nvSpPr>
        <p:spPr>
          <a:xfrm>
            <a:off x="469087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5" name="Shape 53"/>
          <p:cNvSpPr/>
          <p:nvPr/>
        </p:nvSpPr>
        <p:spPr>
          <a:xfrm>
            <a:off x="492861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6" name="Shape 54"/>
          <p:cNvSpPr/>
          <p:nvPr/>
        </p:nvSpPr>
        <p:spPr>
          <a:xfrm>
            <a:off x="516636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7" name="Shape 55"/>
          <p:cNvSpPr/>
          <p:nvPr/>
        </p:nvSpPr>
        <p:spPr>
          <a:xfrm>
            <a:off x="540410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8" name="Shape 56"/>
          <p:cNvSpPr/>
          <p:nvPr/>
        </p:nvSpPr>
        <p:spPr>
          <a:xfrm>
            <a:off x="564184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9" name="Shape 57"/>
          <p:cNvSpPr/>
          <p:nvPr/>
        </p:nvSpPr>
        <p:spPr>
          <a:xfrm>
            <a:off x="587959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0" name="Shape 58"/>
          <p:cNvSpPr/>
          <p:nvPr/>
        </p:nvSpPr>
        <p:spPr>
          <a:xfrm>
            <a:off x="611733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1" name="Shape 59"/>
          <p:cNvSpPr/>
          <p:nvPr/>
        </p:nvSpPr>
        <p:spPr>
          <a:xfrm>
            <a:off x="635508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2" name="Shape 60"/>
          <p:cNvSpPr/>
          <p:nvPr/>
        </p:nvSpPr>
        <p:spPr>
          <a:xfrm>
            <a:off x="65928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3" name="Shape 61"/>
          <p:cNvSpPr/>
          <p:nvPr/>
        </p:nvSpPr>
        <p:spPr>
          <a:xfrm>
            <a:off x="68305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4" name="Shape 62"/>
          <p:cNvSpPr/>
          <p:nvPr/>
        </p:nvSpPr>
        <p:spPr>
          <a:xfrm>
            <a:off x="70683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5" name="Text 63"/>
          <p:cNvSpPr/>
          <p:nvPr/>
        </p:nvSpPr>
        <p:spPr>
          <a:xfrm>
            <a:off x="539496" y="6693408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ここに結果の写真やグラフを貼る／表や数値を書きこむ</a:t>
            </a:r>
            <a:endParaRPr lang="en-US" sz="1050" dirty="0"/>
          </a:p>
        </p:txBody>
      </p:sp>
      <p:sp>
        <p:nvSpPr>
          <p:cNvPr id="66" name="Shape 64"/>
          <p:cNvSpPr/>
          <p:nvPr/>
        </p:nvSpPr>
        <p:spPr>
          <a:xfrm>
            <a:off x="411480" y="8819388"/>
            <a:ext cx="274320" cy="274320"/>
          </a:xfrm>
          <a:prstGeom prst="ellipse">
            <a:avLst/>
          </a:prstGeom>
          <a:solidFill>
            <a:srgbClr val="27784A"/>
          </a:solidFill>
          <a:ln/>
        </p:spPr>
      </p:sp>
      <p:sp>
        <p:nvSpPr>
          <p:cNvPr id="67" name="Text 65"/>
          <p:cNvSpPr/>
          <p:nvPr/>
        </p:nvSpPr>
        <p:spPr>
          <a:xfrm>
            <a:off x="411480" y="881938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</a:t>
            </a:r>
            <a:endParaRPr lang="en-US" sz="1300" dirty="0"/>
          </a:p>
        </p:txBody>
      </p:sp>
      <p:sp>
        <p:nvSpPr>
          <p:cNvPr id="68" name="Text 66"/>
          <p:cNvSpPr/>
          <p:nvPr/>
        </p:nvSpPr>
        <p:spPr>
          <a:xfrm>
            <a:off x="777240" y="8814816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【考察・感想】 — 実験のあとに記入</a:t>
            </a:r>
            <a:endParaRPr lang="en-US" sz="1500" dirty="0"/>
          </a:p>
        </p:txBody>
      </p:sp>
      <p:sp>
        <p:nvSpPr>
          <p:cNvPr id="69" name="Shape 67"/>
          <p:cNvSpPr/>
          <p:nvPr/>
        </p:nvSpPr>
        <p:spPr>
          <a:xfrm>
            <a:off x="411480" y="9144000"/>
            <a:ext cx="6739128" cy="118872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27784A"/>
            </a:solidFill>
            <a:prstDash val="dash"/>
          </a:ln>
        </p:spPr>
      </p:sp>
      <p:sp>
        <p:nvSpPr>
          <p:cNvPr id="70" name="Shape 68"/>
          <p:cNvSpPr/>
          <p:nvPr/>
        </p:nvSpPr>
        <p:spPr>
          <a:xfrm>
            <a:off x="539496" y="9601200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1" name="Shape 69"/>
          <p:cNvSpPr/>
          <p:nvPr/>
        </p:nvSpPr>
        <p:spPr>
          <a:xfrm>
            <a:off x="539496" y="9838944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2" name="Shape 70"/>
          <p:cNvSpPr/>
          <p:nvPr/>
        </p:nvSpPr>
        <p:spPr>
          <a:xfrm>
            <a:off x="539496" y="10076688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3" name="Text 71"/>
          <p:cNvSpPr/>
          <p:nvPr/>
        </p:nvSpPr>
        <p:spPr>
          <a:xfrm>
            <a:off x="539496" y="9217152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わかったこと・感じたこと・次に調べてみたいことを書く</a:t>
            </a:r>
            <a:endParaRPr lang="en-US" sz="1050" dirty="0"/>
          </a:p>
        </p:txBody>
      </p:sp>
      <p:sp>
        <p:nvSpPr>
          <p:cNvPr id="74" name="Text 72"/>
          <p:cNvSpPr/>
          <p:nvPr/>
        </p:nvSpPr>
        <p:spPr>
          <a:xfrm>
            <a:off x="411480" y="10387584"/>
            <a:ext cx="67391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名前　　　　　　　　　　　　　　組　　　番　　　　　　　実験した日　　　月　　　日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2026-08-09T05:50:46Z</dcterms:created>
  <dcterms:modified xsi:type="dcterms:W3CDTF">2026-08-09T05:50:46Z</dcterms:modified>
</cp:coreProperties>
</file>